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14"/>
  </p:notesMasterIdLst>
  <p:sldIdLst>
    <p:sldId id="256" r:id="rId2"/>
    <p:sldId id="257" r:id="rId3"/>
    <p:sldId id="258" r:id="rId4"/>
    <p:sldId id="259" r:id="rId5"/>
    <p:sldId id="260" r:id="rId6"/>
    <p:sldId id="261" r:id="rId7"/>
    <p:sldId id="262" r:id="rId8"/>
    <p:sldId id="266" r:id="rId9"/>
    <p:sldId id="267" r:id="rId10"/>
    <p:sldId id="265"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ZyB0ZbzqkEK56WpteiFyqas/fr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8B71A4D-FAF2-43CC-8A9F-572718B83EFA}">
  <a:tblStyle styleId="{78B71A4D-FAF2-43CC-8A9F-572718B83EFA}" styleName="Table_0">
    <a:wholeTbl>
      <a:tcTxStyle b="off" i="off">
        <a:font>
          <a:latin typeface="Trebuchet MS"/>
          <a:ea typeface="Trebuchet MS"/>
          <a:cs typeface="Trebuchet M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F6FC"/>
          </a:solidFill>
        </a:fill>
      </a:tcStyle>
    </a:wholeTbl>
    <a:band1H>
      <a:tcTxStyle/>
      <a:tcStyle>
        <a:tcBdr/>
        <a:fill>
          <a:solidFill>
            <a:srgbClr val="D1ECF9"/>
          </a:solidFill>
        </a:fill>
      </a:tcStyle>
    </a:band1H>
    <a:band2H>
      <a:tcTxStyle/>
      <a:tcStyle>
        <a:tcBdr/>
      </a:tcStyle>
    </a:band2H>
    <a:band1V>
      <a:tcTxStyle/>
      <a:tcStyle>
        <a:tcBdr/>
        <a:fill>
          <a:solidFill>
            <a:srgbClr val="D1ECF9"/>
          </a:solidFill>
        </a:fill>
      </a:tcStyle>
    </a:band1V>
    <a:band2V>
      <a:tcTxStyle/>
      <a:tcStyle>
        <a:tcBdr/>
      </a:tcStyle>
    </a:band2V>
    <a:lastCol>
      <a:tcTxStyle b="on" i="off">
        <a:font>
          <a:latin typeface="Trebuchet MS"/>
          <a:ea typeface="Trebuchet MS"/>
          <a:cs typeface="Trebuchet MS"/>
        </a:font>
        <a:schemeClr val="lt1"/>
      </a:tcTxStyle>
      <a:tcStyle>
        <a:tcBdr/>
        <a:fill>
          <a:solidFill>
            <a:schemeClr val="accent1"/>
          </a:solidFill>
        </a:fill>
      </a:tcStyle>
    </a:lastCol>
    <a:firstCol>
      <a:tcTxStyle b="on" i="off">
        <a:font>
          <a:latin typeface="Trebuchet MS"/>
          <a:ea typeface="Trebuchet MS"/>
          <a:cs typeface="Trebuchet MS"/>
        </a:font>
        <a:schemeClr val="lt1"/>
      </a:tcTxStyle>
      <a:tcStyle>
        <a:tcBdr/>
        <a:fill>
          <a:solidFill>
            <a:schemeClr val="accent1"/>
          </a:solidFill>
        </a:fill>
      </a:tcStyle>
    </a:firstCol>
    <a:lastRow>
      <a:tcTxStyle b="on" i="off">
        <a:font>
          <a:latin typeface="Trebuchet MS"/>
          <a:ea typeface="Trebuchet MS"/>
          <a:cs typeface="Trebuchet M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rebuchet MS"/>
          <a:ea typeface="Trebuchet MS"/>
          <a:cs typeface="Trebuchet M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c2af24bf5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c2af24bf5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1276645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910683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1191911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611680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430788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423925395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1393080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363125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881081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32957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498035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798373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195171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145522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169491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315476132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zh-TW"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lvl="0" indent="0" algn="r" rtl="0">
              <a:spcBef>
                <a:spcPts val="0"/>
              </a:spcBef>
              <a:spcAft>
                <a:spcPts val="0"/>
              </a:spcAft>
              <a:buNone/>
            </a:pPr>
            <a:fld id="{00000000-1234-1234-1234-123412341234}" type="slidenum">
              <a:rPr lang="en-US" altLang="zh-TW" smtClean="0"/>
              <a:t>‹#›</a:t>
            </a:fld>
            <a:endParaRPr lang="zh-TW" altLang="en-US"/>
          </a:p>
        </p:txBody>
      </p:sp>
    </p:spTree>
    <p:extLst>
      <p:ext uri="{BB962C8B-B14F-4D97-AF65-F5344CB8AC3E}">
        <p14:creationId xmlns:p14="http://schemas.microsoft.com/office/powerpoint/2010/main" val="289743478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reg.pccu.edu.tw/files/11-1004-9077.php?Lang=zh-tw" TargetMode="External"/><Relationship Id="rId3" Type="http://schemas.openxmlformats.org/officeDocument/2006/relationships/hyperlink" Target="https://drive.google.com/file/d/152OcZgSt_GhbOLfNhG3KDi7Ty_4lfNcF/view?usp=sharing" TargetMode="External"/><Relationship Id="rId7" Type="http://schemas.openxmlformats.org/officeDocument/2006/relationships/hyperlink" Target="https://drive.google.com/file/d/14Tn7vUv6NgP-0KQKi1ZBNWF6nKzjp2Ss/vie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reg.pccu.edu.tw/ezfiles/4/1004/img/217/GL08.pdf" TargetMode="External"/><Relationship Id="rId5" Type="http://schemas.openxmlformats.org/officeDocument/2006/relationships/hyperlink" Target="https://reg.pccu.edu.tw/ezfiles/4/1004/img/54/earth-dm-109.pdf" TargetMode="External"/><Relationship Id="rId4" Type="http://schemas.openxmlformats.org/officeDocument/2006/relationships/hyperlink" Target="https://reg.pccu.edu.tw/ezfiles/4/1004/img/2173/109-UA.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eg.pccu.edu.tw/ezfiles/4/1004/img/217/GE103.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reg.pccu.edu.tw/ezfiles/4/1004/img/54/GL32.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reg.pccu.edu.tw/files/11-1004-9077.php?Lang=zh-tw" TargetMode="External"/><Relationship Id="rId4" Type="http://schemas.openxmlformats.org/officeDocument/2006/relationships/hyperlink" Target="http://reg.pccu.edu.tw/ezfiles/4/1004/img/54/CUAJ_Law20.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docs.google.com/presentation/d/1xA9SkwDlAvbn9c6ePjyUVh0l6n_BrBFFTzAHLOVf1y8/edit?usp=shar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rive.google.com/file/d/17uQQKfgLokCO4NXfehKoL7ujcOw57E4a/view?usp=shar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1507066" y="2404534"/>
            <a:ext cx="8185573" cy="164630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accent1"/>
              </a:buClr>
              <a:buSzPts val="5400"/>
              <a:buFont typeface="Trebuchet MS"/>
              <a:buNone/>
            </a:pPr>
            <a:r>
              <a:rPr lang="zh-TW" dirty="0" smtClean="0"/>
              <a:t>1</a:t>
            </a:r>
            <a:r>
              <a:rPr lang="en-US" altLang="zh-TW" dirty="0" smtClean="0"/>
              <a:t>10</a:t>
            </a:r>
            <a:r>
              <a:rPr lang="zh-TW" dirty="0" smtClean="0"/>
              <a:t>學年</a:t>
            </a:r>
            <a:r>
              <a:rPr lang="zh-TW" dirty="0"/>
              <a:t>度</a:t>
            </a:r>
            <a:r>
              <a:rPr lang="zh-TW" dirty="0" smtClean="0"/>
              <a:t>第</a:t>
            </a:r>
            <a:r>
              <a:rPr lang="zh-TW" altLang="en-US" dirty="0" smtClean="0"/>
              <a:t>一</a:t>
            </a:r>
            <a:r>
              <a:rPr lang="zh-TW" dirty="0" smtClean="0"/>
              <a:t>學期</a:t>
            </a:r>
            <a:r>
              <a:rPr lang="zh-TW" dirty="0"/>
              <a:t>碩士</a:t>
            </a:r>
            <a:r>
              <a:rPr lang="zh-TW" dirty="0" smtClean="0"/>
              <a:t>班新生</a:t>
            </a:r>
            <a:r>
              <a:rPr lang="zh-TW" dirty="0"/>
              <a:t>座談會</a:t>
            </a:r>
            <a:endParaRPr dirty="0"/>
          </a:p>
        </p:txBody>
      </p:sp>
      <p:sp>
        <p:nvSpPr>
          <p:cNvPr id="144" name="Google Shape;144;p1"/>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r" rtl="0">
              <a:spcBef>
                <a:spcPts val="0"/>
              </a:spcBef>
              <a:spcAft>
                <a:spcPts val="0"/>
              </a:spcAft>
              <a:buSzPts val="1440"/>
              <a:buNone/>
            </a:pPr>
            <a:r>
              <a:rPr lang="zh-TW" dirty="0"/>
              <a:t>日期：</a:t>
            </a:r>
            <a:r>
              <a:rPr lang="zh-TW" dirty="0" smtClean="0"/>
              <a:t>2021年</a:t>
            </a:r>
            <a:r>
              <a:rPr lang="en-US" altLang="zh-TW" dirty="0"/>
              <a:t>9</a:t>
            </a:r>
            <a:r>
              <a:rPr lang="zh-TW" dirty="0" smtClean="0"/>
              <a:t>月 </a:t>
            </a:r>
            <a:r>
              <a:rPr lang="en-US" altLang="zh-TW" dirty="0" smtClean="0"/>
              <a:t>6</a:t>
            </a:r>
            <a:r>
              <a:rPr lang="zh-TW" dirty="0" smtClean="0"/>
              <a:t>日 </a:t>
            </a:r>
            <a:r>
              <a:rPr lang="zh-TW" dirty="0"/>
              <a:t>(星期一</a:t>
            </a:r>
            <a:r>
              <a:rPr lang="zh-TW" dirty="0" smtClean="0"/>
              <a:t>)</a:t>
            </a:r>
            <a:endParaRPr lang="en-US" altLang="zh-TW" dirty="0" smtClean="0"/>
          </a:p>
          <a:p>
            <a:pPr marL="0" lvl="0" indent="0" algn="r" rtl="0">
              <a:spcBef>
                <a:spcPts val="0"/>
              </a:spcBef>
              <a:spcAft>
                <a:spcPts val="0"/>
              </a:spcAft>
              <a:buSzPts val="1440"/>
              <a:buNone/>
            </a:pPr>
            <a:r>
              <a:rPr lang="zh-TW" altLang="en-US" dirty="0"/>
              <a:t>舉辦方式</a:t>
            </a:r>
            <a:r>
              <a:rPr lang="en-US" altLang="zh-TW" dirty="0" smtClean="0"/>
              <a:t>:</a:t>
            </a:r>
            <a:r>
              <a:rPr lang="zh-TW" altLang="en-US" dirty="0" smtClean="0"/>
              <a:t>線上會議 </a:t>
            </a:r>
            <a:r>
              <a:rPr lang="en-US" altLang="zh-TW" dirty="0" smtClean="0"/>
              <a:t>google meeting</a:t>
            </a:r>
            <a:r>
              <a:rPr lang="zh-TW" altLang="en-US" dirty="0" smtClean="0"/>
              <a:t> </a:t>
            </a: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0" indent="0" algn="ctr">
              <a:buNone/>
            </a:pPr>
            <a:r>
              <a:rPr lang="en-US" altLang="zh-TW" sz="20000" dirty="0" smtClean="0">
                <a:latin typeface="Amiri" panose="00000500000000000000" pitchFamily="2" charset="-78"/>
                <a:ea typeface="Amiri" panose="00000500000000000000" pitchFamily="2" charset="-78"/>
                <a:cs typeface="Amiri" panose="00000500000000000000" pitchFamily="2" charset="-78"/>
              </a:rPr>
              <a:t>Q&amp;A</a:t>
            </a:r>
            <a:endParaRPr lang="zh-TW" altLang="en-US" sz="20000" dirty="0">
              <a:latin typeface="Amiri" panose="00000500000000000000" pitchFamily="2" charset="-78"/>
              <a:ea typeface="Amiri" panose="00000500000000000000" pitchFamily="2" charset="-78"/>
              <a:cs typeface="Amiri" panose="00000500000000000000" pitchFamily="2" charset="-78"/>
            </a:endParaRPr>
          </a:p>
        </p:txBody>
      </p:sp>
    </p:spTree>
    <p:extLst>
      <p:ext uri="{BB962C8B-B14F-4D97-AF65-F5344CB8AC3E}">
        <p14:creationId xmlns:p14="http://schemas.microsoft.com/office/powerpoint/2010/main" val="600973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c2af24bf5f_0_0"/>
          <p:cNvSpPr txBox="1">
            <a:spLocks noGrp="1"/>
          </p:cNvSpPr>
          <p:nvPr>
            <p:ph type="title"/>
          </p:nvPr>
        </p:nvSpPr>
        <p:spPr>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zh-TW">
                <a:solidFill>
                  <a:srgbClr val="90C226"/>
                </a:solidFill>
                <a:latin typeface="Arial"/>
                <a:ea typeface="Arial"/>
                <a:cs typeface="Arial"/>
                <a:sym typeface="Arial"/>
              </a:rPr>
              <a:t>韓文系碩士班聯絡資訊</a:t>
            </a:r>
            <a:endParaRPr/>
          </a:p>
        </p:txBody>
      </p:sp>
      <p:sp>
        <p:nvSpPr>
          <p:cNvPr id="189" name="Google Shape;189;gc2af24bf5f_0_0"/>
          <p:cNvSpPr txBox="1">
            <a:spLocks noGrp="1"/>
          </p:cNvSpPr>
          <p:nvPr>
            <p:ph idx="1"/>
          </p:nvPr>
        </p:nvSpPr>
        <p:spPr>
          <a:prstGeom prst="rect">
            <a:avLst/>
          </a:prstGeom>
        </p:spPr>
        <p:txBody>
          <a:bodyPr spcFirstLastPara="1" wrap="square" lIns="91425" tIns="45700" rIns="91425" bIns="45700" anchor="t" anchorCtr="0">
            <a:normAutofit/>
          </a:bodyPr>
          <a:lstStyle/>
          <a:p>
            <a:pPr marL="0" lvl="0" indent="0" algn="l" rtl="0">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助教：刁義芳</a:t>
            </a:r>
            <a:endParaRPr>
              <a:solidFill>
                <a:srgbClr val="404040"/>
              </a:solidFill>
              <a:latin typeface="Arial"/>
              <a:ea typeface="Arial"/>
              <a:cs typeface="Arial"/>
              <a:sym typeface="Arial"/>
            </a:endParaRPr>
          </a:p>
          <a:p>
            <a:pPr marL="0" lvl="0" indent="0" algn="l" rtl="0">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分機：</a:t>
            </a:r>
            <a:r>
              <a:rPr lang="zh-TW">
                <a:solidFill>
                  <a:srgbClr val="404040"/>
                </a:solidFill>
              </a:rPr>
              <a:t>24205</a:t>
            </a:r>
            <a:endParaRPr>
              <a:solidFill>
                <a:srgbClr val="404040"/>
              </a:solidFill>
            </a:endParaRPr>
          </a:p>
          <a:p>
            <a:pPr marL="0" lvl="0" indent="0" algn="l" rtl="0">
              <a:lnSpc>
                <a:spcPct val="115000"/>
              </a:lnSpc>
              <a:spcBef>
                <a:spcPts val="1000"/>
              </a:spcBef>
              <a:spcAft>
                <a:spcPts val="0"/>
              </a:spcAft>
              <a:buClr>
                <a:schemeClr val="dk1"/>
              </a:buClr>
              <a:buSzPts val="1100"/>
              <a:buFont typeface="Arial"/>
              <a:buNone/>
            </a:pPr>
            <a:r>
              <a:rPr lang="zh-TW">
                <a:solidFill>
                  <a:srgbClr val="404040"/>
                </a:solidFill>
              </a:rPr>
              <a:t>email</a:t>
            </a:r>
            <a:r>
              <a:rPr lang="zh-TW">
                <a:solidFill>
                  <a:srgbClr val="404040"/>
                </a:solidFill>
                <a:latin typeface="Arial"/>
                <a:ea typeface="Arial"/>
                <a:cs typeface="Arial"/>
                <a:sym typeface="Arial"/>
              </a:rPr>
              <a:t>：</a:t>
            </a:r>
            <a:r>
              <a:rPr lang="zh-TW">
                <a:solidFill>
                  <a:srgbClr val="404040"/>
                </a:solidFill>
              </a:rPr>
              <a:t>dyf@ulive.pccu.edu.tw</a:t>
            </a:r>
            <a:endParaRPr>
              <a:solidFill>
                <a:srgbClr val="404040"/>
              </a:solidFill>
            </a:endParaRPr>
          </a:p>
          <a:p>
            <a:pPr marL="0" lvl="0" indent="0" algn="l" rtl="0">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辦公室：仁</a:t>
            </a:r>
            <a:r>
              <a:rPr lang="zh-TW">
                <a:solidFill>
                  <a:srgbClr val="404040"/>
                </a:solidFill>
              </a:rPr>
              <a:t>217</a:t>
            </a:r>
            <a:endParaRPr>
              <a:solidFill>
                <a:srgbClr val="404040"/>
              </a:solidFill>
            </a:endParaRPr>
          </a:p>
          <a:p>
            <a:pPr marL="0" lvl="0" indent="0" algn="l" rtl="0">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文大韓文碩士班</a:t>
            </a:r>
            <a:r>
              <a:rPr lang="zh-TW">
                <a:solidFill>
                  <a:srgbClr val="404040"/>
                </a:solidFill>
              </a:rPr>
              <a:t>QR </a:t>
            </a:r>
            <a:r>
              <a:rPr lang="zh-TW">
                <a:solidFill>
                  <a:srgbClr val="404040"/>
                </a:solidFill>
                <a:latin typeface="Arial"/>
                <a:ea typeface="Arial"/>
                <a:cs typeface="Arial"/>
                <a:sym typeface="Arial"/>
              </a:rPr>
              <a:t>：</a:t>
            </a:r>
            <a:endParaRPr>
              <a:solidFill>
                <a:srgbClr val="404040"/>
              </a:solidFill>
              <a:latin typeface="Arial"/>
              <a:ea typeface="Arial"/>
              <a:cs typeface="Arial"/>
              <a:sym typeface="Arial"/>
            </a:endParaRPr>
          </a:p>
          <a:p>
            <a:pPr marL="0" lvl="0" indent="0" algn="l" rtl="0">
              <a:spcBef>
                <a:spcPts val="1000"/>
              </a:spcBef>
              <a:spcAft>
                <a:spcPts val="0"/>
              </a:spcAft>
              <a:buNone/>
            </a:pPr>
            <a:endParaRPr/>
          </a:p>
        </p:txBody>
      </p:sp>
      <p:pic>
        <p:nvPicPr>
          <p:cNvPr id="190" name="Google Shape;190;gc2af24bf5f_0_0"/>
          <p:cNvPicPr preferRelativeResize="0"/>
          <p:nvPr/>
        </p:nvPicPr>
        <p:blipFill>
          <a:blip r:embed="rId3">
            <a:alphaModFix/>
          </a:blip>
          <a:stretch>
            <a:fillRect/>
          </a:stretch>
        </p:blipFill>
        <p:spPr>
          <a:xfrm>
            <a:off x="3108159" y="3991375"/>
            <a:ext cx="2190750" cy="2190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8"/>
          <p:cNvSpPr txBox="1">
            <a:spLocks noGrp="1"/>
          </p:cNvSpPr>
          <p:nvPr>
            <p:ph type="ctrTitle"/>
          </p:nvPr>
        </p:nvSpPr>
        <p:spPr>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accent1"/>
              </a:buClr>
              <a:buSzPts val="5400"/>
              <a:buFont typeface="Trebuchet MS"/>
              <a:buNone/>
            </a:pPr>
            <a:r>
              <a:rPr lang="zh-TW"/>
              <a:t>感謝聆聽</a:t>
            </a:r>
            <a:endParaRPr/>
          </a:p>
        </p:txBody>
      </p:sp>
      <p:sp>
        <p:nvSpPr>
          <p:cNvPr id="196" name="Google Shape;196;p8"/>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r" rtl="0">
              <a:spcBef>
                <a:spcPts val="0"/>
              </a:spcBef>
              <a:spcAft>
                <a:spcPts val="0"/>
              </a:spcAft>
              <a:buSzPts val="144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
          <p:cNvSpPr txBox="1">
            <a:spLocks noGrp="1"/>
          </p:cNvSpPr>
          <p:nvPr>
            <p:ph type="title"/>
          </p:nvPr>
        </p:nvSpPr>
        <p:spPr>
          <a:xfrm>
            <a:off x="677334" y="991986"/>
            <a:ext cx="8596668" cy="85344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zh-TW"/>
              <a:t>碩士學位的門檻相關文件如下：</a:t>
            </a:r>
            <a:endParaRPr/>
          </a:p>
        </p:txBody>
      </p:sp>
      <p:sp>
        <p:nvSpPr>
          <p:cNvPr id="150" name="Google Shape;150;p2"/>
          <p:cNvSpPr txBox="1">
            <a:spLocks noGrp="1"/>
          </p:cNvSpPr>
          <p:nvPr>
            <p:ph idx="1"/>
          </p:nvPr>
        </p:nvSpPr>
        <p:spPr>
          <a:xfrm>
            <a:off x="677334" y="2160590"/>
            <a:ext cx="8596668" cy="2810422"/>
          </a:xfrm>
          <a:prstGeom prst="rect">
            <a:avLst/>
          </a:prstGeom>
          <a:noFill/>
          <a:ln>
            <a:noFill/>
          </a:ln>
        </p:spPr>
        <p:txBody>
          <a:bodyPr spcFirstLastPara="1" wrap="square" lIns="91425" tIns="45700" rIns="91425" bIns="45700" anchor="t" anchorCtr="0">
            <a:normAutofit/>
          </a:bodyPr>
          <a:lstStyle/>
          <a:p>
            <a:pPr marL="457200" lvl="0" indent="-457200" algn="l" rtl="0">
              <a:spcBef>
                <a:spcPts val="0"/>
              </a:spcBef>
              <a:spcAft>
                <a:spcPts val="0"/>
              </a:spcAft>
              <a:buSzPts val="1600"/>
              <a:buFont typeface="+mj-lt"/>
              <a:buAutoNum type="arabicPeriod"/>
            </a:pPr>
            <a:r>
              <a:rPr lang="zh-TW" sz="2000" u="sng" dirty="0">
                <a:solidFill>
                  <a:schemeClr val="hlink"/>
                </a:solidFill>
                <a:hlinkClick r:id="rId3"/>
              </a:rPr>
              <a:t>碩士班學位審定表（每年度更替）</a:t>
            </a:r>
            <a:endParaRPr sz="2000" dirty="0"/>
          </a:p>
          <a:p>
            <a:pPr marL="457200" lvl="0" indent="-457200" algn="l" rtl="0">
              <a:spcBef>
                <a:spcPts val="1000"/>
              </a:spcBef>
              <a:spcAft>
                <a:spcPts val="0"/>
              </a:spcAft>
              <a:buSzPts val="1600"/>
              <a:buFont typeface="+mj-lt"/>
              <a:buAutoNum type="arabicPeriod"/>
            </a:pPr>
            <a:r>
              <a:rPr lang="zh-TW" sz="2000" u="sng" dirty="0">
                <a:solidFill>
                  <a:schemeClr val="hlink"/>
                </a:solidFill>
                <a:hlinkClick r:id="rId4"/>
              </a:rPr>
              <a:t>畢業修業規定</a:t>
            </a:r>
            <a:endParaRPr sz="2000" dirty="0"/>
          </a:p>
          <a:p>
            <a:pPr marL="457200" lvl="0" indent="-457200" algn="l" rtl="0">
              <a:spcBef>
                <a:spcPts val="1000"/>
              </a:spcBef>
              <a:spcAft>
                <a:spcPts val="0"/>
              </a:spcAft>
              <a:buSzPts val="1600"/>
              <a:buFont typeface="+mj-lt"/>
              <a:buAutoNum type="arabicPeriod"/>
            </a:pPr>
            <a:r>
              <a:rPr lang="zh-TW" sz="2000" u="sng" dirty="0">
                <a:solidFill>
                  <a:schemeClr val="hlink"/>
                </a:solidFill>
                <a:hlinkClick r:id="rId5"/>
              </a:rPr>
              <a:t>英文能力檢定標準表</a:t>
            </a:r>
            <a:endParaRPr sz="2000" dirty="0"/>
          </a:p>
          <a:p>
            <a:pPr marL="457200" lvl="0" indent="-457200" algn="l" rtl="0">
              <a:spcBef>
                <a:spcPts val="1000"/>
              </a:spcBef>
              <a:spcAft>
                <a:spcPts val="0"/>
              </a:spcAft>
              <a:buSzPts val="1600"/>
              <a:buFont typeface="+mj-lt"/>
              <a:buAutoNum type="arabicPeriod"/>
            </a:pPr>
            <a:r>
              <a:rPr lang="zh-TW" sz="2000" u="sng" dirty="0">
                <a:solidFill>
                  <a:schemeClr val="hlink"/>
                </a:solidFill>
                <a:hlinkClick r:id="rId6"/>
              </a:rPr>
              <a:t>英文檢定畢業門檻對照表</a:t>
            </a:r>
            <a:endParaRPr sz="2000" dirty="0"/>
          </a:p>
          <a:p>
            <a:pPr marL="457200" lvl="0" indent="-457200" algn="l" rtl="0">
              <a:spcBef>
                <a:spcPts val="1000"/>
              </a:spcBef>
              <a:spcAft>
                <a:spcPts val="0"/>
              </a:spcAft>
              <a:buSzPts val="1600"/>
              <a:buFont typeface="+mj-lt"/>
              <a:buAutoNum type="arabicPeriod"/>
            </a:pPr>
            <a:r>
              <a:rPr lang="zh-TW" sz="2000" u="sng" dirty="0">
                <a:solidFill>
                  <a:schemeClr val="hlink"/>
                </a:solidFill>
                <a:hlinkClick r:id="rId7"/>
              </a:rPr>
              <a:t>碩士班研究生申請論文考試程序時間表</a:t>
            </a:r>
            <a:r>
              <a:rPr lang="zh-TW" sz="2000" dirty="0"/>
              <a:t>（每</a:t>
            </a:r>
            <a:r>
              <a:rPr lang="zh-TW" sz="2000" dirty="0" smtClean="0"/>
              <a:t>學年度）</a:t>
            </a:r>
            <a:r>
              <a:rPr lang="zh-TW" sz="2000" dirty="0"/>
              <a:t>因時間不同更替</a:t>
            </a:r>
            <a:endParaRPr dirty="0"/>
          </a:p>
          <a:p>
            <a:pPr marL="457200" lvl="0" indent="-457200" algn="l" rtl="0">
              <a:spcBef>
                <a:spcPts val="1000"/>
              </a:spcBef>
              <a:spcAft>
                <a:spcPts val="0"/>
              </a:spcAft>
              <a:buSzPts val="1600"/>
              <a:buFont typeface="+mj-lt"/>
              <a:buAutoNum type="arabicPeriod"/>
            </a:pPr>
            <a:r>
              <a:rPr lang="zh-TW" sz="2000" u="sng" dirty="0">
                <a:solidFill>
                  <a:schemeClr val="hlink"/>
                </a:solidFill>
                <a:hlinkClick r:id="rId8"/>
              </a:rPr>
              <a:t>學術倫理</a:t>
            </a:r>
            <a:endParaRPr sz="2000" dirty="0"/>
          </a:p>
          <a:p>
            <a:pPr marL="342900" lvl="0" indent="-251459" algn="l" rtl="0">
              <a:spcBef>
                <a:spcPts val="1000"/>
              </a:spcBef>
              <a:spcAft>
                <a:spcPts val="0"/>
              </a:spcAft>
              <a:buSzPts val="1440"/>
              <a:buNone/>
            </a:pP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
          <p:cNvSpPr txBox="1">
            <a:spLocks noGrp="1"/>
          </p:cNvSpPr>
          <p:nvPr>
            <p:ph type="title"/>
          </p:nvPr>
        </p:nvSpPr>
        <p:spPr>
          <a:xfrm>
            <a:off x="677334" y="609600"/>
            <a:ext cx="8596668" cy="8370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zh-TW"/>
              <a:t>中國文化大學碩士班學位審定表</a:t>
            </a:r>
            <a:endParaRPr/>
          </a:p>
        </p:txBody>
      </p:sp>
      <p:sp>
        <p:nvSpPr>
          <p:cNvPr id="156" name="Google Shape;156;p3"/>
          <p:cNvSpPr txBox="1">
            <a:spLocks noGrp="1"/>
          </p:cNvSpPr>
          <p:nvPr>
            <p:ph idx="1"/>
          </p:nvPr>
        </p:nvSpPr>
        <p:spPr>
          <a:xfrm>
            <a:off x="677334" y="1446663"/>
            <a:ext cx="8596668" cy="38807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440"/>
              <a:buNone/>
            </a:pPr>
            <a:r>
              <a:rPr lang="zh-TW" dirty="0"/>
              <a:t>一、院系所組：外國語文學院  韓國語文學系  碩士班</a:t>
            </a:r>
            <a:endParaRPr dirty="0"/>
          </a:p>
          <a:p>
            <a:pPr marL="0" lvl="0" indent="0" algn="l" rtl="0">
              <a:spcBef>
                <a:spcPts val="1000"/>
              </a:spcBef>
              <a:spcAft>
                <a:spcPts val="0"/>
              </a:spcAft>
              <a:buSzPts val="1440"/>
              <a:buNone/>
            </a:pPr>
            <a:r>
              <a:rPr lang="zh-TW" dirty="0"/>
              <a:t>二、授予學位：文學碩士</a:t>
            </a:r>
            <a:endParaRPr dirty="0"/>
          </a:p>
          <a:p>
            <a:pPr marL="0" lvl="0" indent="0" algn="l" rtl="0">
              <a:spcBef>
                <a:spcPts val="1000"/>
              </a:spcBef>
              <a:spcAft>
                <a:spcPts val="0"/>
              </a:spcAft>
              <a:buSzPts val="1440"/>
              <a:buNone/>
            </a:pPr>
            <a:r>
              <a:rPr lang="zh-TW" dirty="0"/>
              <a:t>三、適用年度：108學年度起入學新生適用(107.11.7校課程委員會議、107.11.21教務會議通過)</a:t>
            </a:r>
            <a:endParaRPr dirty="0"/>
          </a:p>
          <a:p>
            <a:pPr marL="0" lvl="0" indent="0" algn="l" rtl="0">
              <a:spcBef>
                <a:spcPts val="1000"/>
              </a:spcBef>
              <a:spcAft>
                <a:spcPts val="0"/>
              </a:spcAft>
              <a:buSzPts val="1440"/>
              <a:buNone/>
            </a:pPr>
            <a:r>
              <a:rPr lang="zh-TW" dirty="0"/>
              <a:t>四、最低畢業學分數：30學分</a:t>
            </a:r>
            <a:endParaRPr dirty="0"/>
          </a:p>
          <a:p>
            <a:pPr marL="0" lvl="0" indent="0" algn="l" rtl="0">
              <a:spcBef>
                <a:spcPts val="1000"/>
              </a:spcBef>
              <a:spcAft>
                <a:spcPts val="0"/>
              </a:spcAft>
              <a:buSzPts val="1440"/>
              <a:buNone/>
            </a:pPr>
            <a:r>
              <a:rPr lang="zh-TW" dirty="0"/>
              <a:t>五、承認他所（含國內、外）學分數：8學分</a:t>
            </a:r>
            <a:endParaRPr dirty="0"/>
          </a:p>
          <a:p>
            <a:pPr marL="0" lvl="0" indent="0" algn="l" rtl="0">
              <a:spcBef>
                <a:spcPts val="1000"/>
              </a:spcBef>
              <a:spcAft>
                <a:spcPts val="0"/>
              </a:spcAft>
              <a:buSzPts val="1440"/>
              <a:buNone/>
            </a:pPr>
            <a:r>
              <a:rPr lang="zh-TW" dirty="0"/>
              <a:t>六、必修科目</a:t>
            </a: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p:txBody>
      </p:sp>
      <p:graphicFrame>
        <p:nvGraphicFramePr>
          <p:cNvPr id="157" name="Google Shape;157;p3"/>
          <p:cNvGraphicFramePr/>
          <p:nvPr/>
        </p:nvGraphicFramePr>
        <p:xfrm>
          <a:off x="859807" y="4230806"/>
          <a:ext cx="7069525" cy="2173800"/>
        </p:xfrm>
        <a:graphic>
          <a:graphicData uri="http://schemas.openxmlformats.org/drawingml/2006/table">
            <a:tbl>
              <a:tblPr firstRow="1" firstCol="1" lastRow="1" lastCol="1" bandRow="1" bandCol="1">
                <a:noFill/>
                <a:tableStyleId>{78B71A4D-FAF2-43CC-8A9F-572718B83EFA}</a:tableStyleId>
              </a:tblPr>
              <a:tblGrid>
                <a:gridCol w="1915050">
                  <a:extLst>
                    <a:ext uri="{9D8B030D-6E8A-4147-A177-3AD203B41FA5}">
                      <a16:colId xmlns:a16="http://schemas.microsoft.com/office/drawing/2014/main" val="20000"/>
                    </a:ext>
                  </a:extLst>
                </a:gridCol>
                <a:gridCol w="2576925">
                  <a:extLst>
                    <a:ext uri="{9D8B030D-6E8A-4147-A177-3AD203B41FA5}">
                      <a16:colId xmlns:a16="http://schemas.microsoft.com/office/drawing/2014/main" val="20001"/>
                    </a:ext>
                  </a:extLst>
                </a:gridCol>
                <a:gridCol w="1038525">
                  <a:extLst>
                    <a:ext uri="{9D8B030D-6E8A-4147-A177-3AD203B41FA5}">
                      <a16:colId xmlns:a16="http://schemas.microsoft.com/office/drawing/2014/main" val="20002"/>
                    </a:ext>
                  </a:extLst>
                </a:gridCol>
                <a:gridCol w="1539025">
                  <a:extLst>
                    <a:ext uri="{9D8B030D-6E8A-4147-A177-3AD203B41FA5}">
                      <a16:colId xmlns:a16="http://schemas.microsoft.com/office/drawing/2014/main" val="20003"/>
                    </a:ext>
                  </a:extLst>
                </a:gridCol>
              </a:tblGrid>
              <a:tr h="419800">
                <a:tc>
                  <a:txBody>
                    <a:bodyPr/>
                    <a:lstStyle/>
                    <a:p>
                      <a:pPr marL="0" marR="0" lvl="0" indent="0" algn="just" rtl="0">
                        <a:spcBef>
                          <a:spcPts val="0"/>
                        </a:spcBef>
                        <a:spcAft>
                          <a:spcPts val="0"/>
                        </a:spcAft>
                        <a:buNone/>
                      </a:pPr>
                      <a:r>
                        <a:rPr lang="zh-TW" sz="2000" u="none" strike="noStrike" cap="none"/>
                        <a:t>科目代號</a:t>
                      </a:r>
                      <a:endParaRPr sz="2000" u="none" strike="noStrike" cap="none">
                        <a:latin typeface="Arial"/>
                        <a:ea typeface="Arial"/>
                        <a:cs typeface="Arial"/>
                        <a:sym typeface="Arial"/>
                      </a:endParaRPr>
                    </a:p>
                  </a:txBody>
                  <a:tcPr marL="68575" marR="68575" marT="0" marB="0" anchor="ctr"/>
                </a:tc>
                <a:tc>
                  <a:txBody>
                    <a:bodyPr/>
                    <a:lstStyle/>
                    <a:p>
                      <a:pPr marL="160020" marR="160020" lvl="0" indent="0" algn="just" rtl="0">
                        <a:spcBef>
                          <a:spcPts val="0"/>
                        </a:spcBef>
                        <a:spcAft>
                          <a:spcPts val="0"/>
                        </a:spcAft>
                        <a:buNone/>
                      </a:pPr>
                      <a:r>
                        <a:rPr lang="zh-TW" sz="2000" u="none" strike="noStrike" cap="none"/>
                        <a:t>科目</a:t>
                      </a:r>
                      <a:endParaRPr sz="2000" u="none" strike="noStrike" cap="none"/>
                    </a:p>
                    <a:p>
                      <a:pPr marL="160020" marR="160020" lvl="0" indent="0" algn="just" rtl="0">
                        <a:spcBef>
                          <a:spcPts val="0"/>
                        </a:spcBef>
                        <a:spcAft>
                          <a:spcPts val="0"/>
                        </a:spcAft>
                        <a:buNone/>
                      </a:pPr>
                      <a:r>
                        <a:rPr lang="zh-TW" sz="2000" u="none" strike="noStrike" cap="none"/>
                        <a:t>名稱</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學分數</a:t>
                      </a:r>
                      <a:endParaRPr sz="2000" u="none" strike="noStrike" cap="none">
                        <a:latin typeface="Arial"/>
                        <a:ea typeface="Arial"/>
                        <a:cs typeface="Arial"/>
                        <a:sym typeface="Arial"/>
                      </a:endParaRPr>
                    </a:p>
                  </a:txBody>
                  <a:tcPr marL="68575" marR="68575" marT="0" marB="0" anchor="ctr"/>
                </a:tc>
                <a:tc>
                  <a:txBody>
                    <a:bodyPr/>
                    <a:lstStyle/>
                    <a:p>
                      <a:pPr marL="0" marR="0" lvl="0" indent="0" algn="just" rtl="0">
                        <a:spcBef>
                          <a:spcPts val="0"/>
                        </a:spcBef>
                        <a:spcAft>
                          <a:spcPts val="0"/>
                        </a:spcAft>
                        <a:buNone/>
                      </a:pPr>
                      <a:r>
                        <a:rPr lang="zh-TW" sz="2000" u="none" strike="noStrike" cap="none"/>
                        <a:t>時數</a:t>
                      </a:r>
                      <a:endParaRPr sz="20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0"/>
                  </a:ext>
                </a:extLst>
              </a:tr>
              <a:tr h="419800">
                <a:tc>
                  <a:txBody>
                    <a:bodyPr/>
                    <a:lstStyle/>
                    <a:p>
                      <a:pPr marL="0" marR="0" lvl="0" indent="0" algn="ctr" rtl="0">
                        <a:spcBef>
                          <a:spcPts val="0"/>
                        </a:spcBef>
                        <a:spcAft>
                          <a:spcPts val="0"/>
                        </a:spcAft>
                        <a:buNone/>
                      </a:pPr>
                      <a:r>
                        <a:rPr lang="zh-TW" sz="2000" u="none" strike="noStrike" cap="none"/>
                        <a:t>6797</a:t>
                      </a:r>
                      <a:endParaRPr sz="2000" u="none" strike="noStrike" cap="none">
                        <a:latin typeface="Arial"/>
                        <a:ea typeface="Arial"/>
                        <a:cs typeface="Arial"/>
                        <a:sym typeface="Arial"/>
                      </a:endParaRPr>
                    </a:p>
                  </a:txBody>
                  <a:tcPr marL="68575" marR="68575" marT="0" marB="0" anchor="ctr"/>
                </a:tc>
                <a:tc>
                  <a:txBody>
                    <a:bodyPr/>
                    <a:lstStyle/>
                    <a:p>
                      <a:pPr marL="0" marR="0" lvl="0" indent="0" algn="l" rtl="0">
                        <a:spcBef>
                          <a:spcPts val="0"/>
                        </a:spcBef>
                        <a:spcAft>
                          <a:spcPts val="0"/>
                        </a:spcAft>
                        <a:buNone/>
                      </a:pPr>
                      <a:r>
                        <a:rPr lang="zh-TW" sz="2000" u="none" strike="noStrike" cap="none"/>
                        <a:t>研究方法與論文寫作</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2</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2</a:t>
                      </a:r>
                      <a:endParaRPr sz="20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1"/>
                  </a:ext>
                </a:extLst>
              </a:tr>
              <a:tr h="419800">
                <a:tc>
                  <a:txBody>
                    <a:bodyPr/>
                    <a:lstStyle/>
                    <a:p>
                      <a:pPr marL="0" marR="0" lvl="0" indent="0" algn="ctr" rtl="0">
                        <a:spcBef>
                          <a:spcPts val="0"/>
                        </a:spcBef>
                        <a:spcAft>
                          <a:spcPts val="0"/>
                        </a:spcAft>
                        <a:buNone/>
                      </a:pPr>
                      <a:r>
                        <a:rPr lang="zh-TW" sz="2000" u="none" strike="noStrike" cap="none"/>
                        <a:t>i132</a:t>
                      </a:r>
                      <a:endParaRPr sz="2000" u="none" strike="noStrike" cap="none">
                        <a:latin typeface="Arial"/>
                        <a:ea typeface="Arial"/>
                        <a:cs typeface="Arial"/>
                        <a:sym typeface="Arial"/>
                      </a:endParaRPr>
                    </a:p>
                  </a:txBody>
                  <a:tcPr marL="68575" marR="68575" marT="0" marB="0" anchor="ctr"/>
                </a:tc>
                <a:tc>
                  <a:txBody>
                    <a:bodyPr/>
                    <a:lstStyle/>
                    <a:p>
                      <a:pPr marL="0" marR="0" lvl="0" indent="0" algn="l" rtl="0">
                        <a:spcBef>
                          <a:spcPts val="0"/>
                        </a:spcBef>
                        <a:spcAft>
                          <a:spcPts val="0"/>
                        </a:spcAft>
                        <a:buNone/>
                      </a:pPr>
                      <a:r>
                        <a:rPr lang="zh-TW" sz="2000" u="none" strike="noStrike" cap="none"/>
                        <a:t>韓國語學專題研究</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2</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2</a:t>
                      </a:r>
                      <a:endParaRPr sz="20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2"/>
                  </a:ext>
                </a:extLst>
              </a:tr>
              <a:tr h="419800">
                <a:tc>
                  <a:txBody>
                    <a:bodyPr/>
                    <a:lstStyle/>
                    <a:p>
                      <a:pPr marL="0" marR="0" lvl="0" indent="0" algn="ctr" rtl="0">
                        <a:spcBef>
                          <a:spcPts val="0"/>
                        </a:spcBef>
                        <a:spcAft>
                          <a:spcPts val="0"/>
                        </a:spcAft>
                        <a:buNone/>
                      </a:pPr>
                      <a:r>
                        <a:rPr lang="zh-TW" sz="2000" u="none" strike="noStrike" cap="none"/>
                        <a:t>i133</a:t>
                      </a:r>
                      <a:endParaRPr sz="2000" u="none" strike="noStrike" cap="none">
                        <a:latin typeface="Arial"/>
                        <a:ea typeface="Arial"/>
                        <a:cs typeface="Arial"/>
                        <a:sym typeface="Arial"/>
                      </a:endParaRPr>
                    </a:p>
                  </a:txBody>
                  <a:tcPr marL="68575" marR="68575" marT="0" marB="0" anchor="ctr"/>
                </a:tc>
                <a:tc>
                  <a:txBody>
                    <a:bodyPr/>
                    <a:lstStyle/>
                    <a:p>
                      <a:pPr marL="0" marR="0" lvl="0" indent="0" algn="l" rtl="0">
                        <a:spcBef>
                          <a:spcPts val="0"/>
                        </a:spcBef>
                        <a:spcAft>
                          <a:spcPts val="0"/>
                        </a:spcAft>
                        <a:buNone/>
                      </a:pPr>
                      <a:r>
                        <a:rPr lang="zh-TW" sz="2000" u="none" strike="noStrike" cap="none"/>
                        <a:t>韓國文學專題研究</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2</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2</a:t>
                      </a:r>
                      <a:endParaRPr sz="20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3"/>
                  </a:ext>
                </a:extLst>
              </a:tr>
              <a:tr h="254475">
                <a:tc>
                  <a:txBody>
                    <a:bodyPr/>
                    <a:lstStyle/>
                    <a:p>
                      <a:pPr marL="0" marR="0" lvl="0" indent="0" algn="just" rtl="0">
                        <a:spcBef>
                          <a:spcPts val="0"/>
                        </a:spcBef>
                        <a:spcAft>
                          <a:spcPts val="0"/>
                        </a:spcAft>
                        <a:buNone/>
                      </a:pPr>
                      <a:r>
                        <a:rPr lang="zh-TW" sz="2000" u="none" strike="noStrike" cap="none"/>
                        <a:t> </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合        計</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6</a:t>
                      </a:r>
                      <a:endParaRPr sz="20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2000" u="none" strike="noStrike" cap="none"/>
                        <a:t>6</a:t>
                      </a:r>
                      <a:endParaRPr sz="20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4"/>
          <p:cNvSpPr txBox="1">
            <a:spLocks noGrp="1"/>
          </p:cNvSpPr>
          <p:nvPr>
            <p:ph type="title"/>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zh-TW"/>
              <a:t>中國文化大學碩士班學位審定表-2</a:t>
            </a:r>
            <a:endParaRPr/>
          </a:p>
        </p:txBody>
      </p:sp>
      <p:sp>
        <p:nvSpPr>
          <p:cNvPr id="163" name="Google Shape;163;p4"/>
          <p:cNvSpPr txBox="1">
            <a:spLocks noGrp="1"/>
          </p:cNvSpPr>
          <p:nvPr>
            <p:ph idx="1"/>
          </p:nvPr>
        </p:nvSpPr>
        <p:spPr>
          <a:xfrm>
            <a:off x="340459" y="1270000"/>
            <a:ext cx="8596668" cy="725985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440"/>
              <a:buNone/>
            </a:pPr>
            <a:r>
              <a:rPr lang="zh-TW" dirty="0"/>
              <a:t>七、基礎學科（以同等學力資格或非相關學系畢業之錄取者，入學後須補修底下之基礎學科） </a:t>
            </a: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0" lvl="0" indent="0" algn="l" rtl="0">
              <a:spcBef>
                <a:spcPts val="1000"/>
              </a:spcBef>
              <a:spcAft>
                <a:spcPts val="0"/>
              </a:spcAft>
              <a:buSzPts val="1440"/>
              <a:buNone/>
            </a:pPr>
            <a:r>
              <a:rPr lang="zh-TW" dirty="0"/>
              <a:t>八、申請學位論文考試規定</a:t>
            </a:r>
            <a:endParaRPr dirty="0"/>
          </a:p>
          <a:p>
            <a:pPr marL="0" lvl="0" indent="0" algn="l" rtl="0">
              <a:spcBef>
                <a:spcPts val="1000"/>
              </a:spcBef>
              <a:spcAft>
                <a:spcPts val="0"/>
              </a:spcAft>
              <a:buSzPts val="1440"/>
              <a:buNone/>
            </a:pPr>
            <a:r>
              <a:rPr lang="zh-TW" dirty="0"/>
              <a:t>1. 依本校「博碩士班學位論文考試辦法」辦理</a:t>
            </a:r>
            <a:endParaRPr dirty="0"/>
          </a:p>
          <a:p>
            <a:pPr marL="0" lvl="0" indent="0" algn="l" rtl="0">
              <a:spcBef>
                <a:spcPts val="1000"/>
              </a:spcBef>
              <a:spcAft>
                <a:spcPts val="0"/>
              </a:spcAft>
              <a:buSzPts val="1440"/>
              <a:buNone/>
            </a:pPr>
            <a:r>
              <a:rPr lang="zh-TW" dirty="0"/>
              <a:t>2. 其他規定：無</a:t>
            </a: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p:txBody>
      </p:sp>
      <p:graphicFrame>
        <p:nvGraphicFramePr>
          <p:cNvPr id="164" name="Google Shape;164;p4"/>
          <p:cNvGraphicFramePr/>
          <p:nvPr/>
        </p:nvGraphicFramePr>
        <p:xfrm>
          <a:off x="340460" y="1930400"/>
          <a:ext cx="10365025" cy="3410712"/>
        </p:xfrm>
        <a:graphic>
          <a:graphicData uri="http://schemas.openxmlformats.org/drawingml/2006/table">
            <a:tbl>
              <a:tblPr firstRow="1" firstCol="1" lastRow="1" lastCol="1" bandRow="1" bandCol="1">
                <a:noFill/>
                <a:tableStyleId>{78B71A4D-FAF2-43CC-8A9F-572718B83EFA}</a:tableStyleId>
              </a:tblPr>
              <a:tblGrid>
                <a:gridCol w="3417875">
                  <a:extLst>
                    <a:ext uri="{9D8B030D-6E8A-4147-A177-3AD203B41FA5}">
                      <a16:colId xmlns:a16="http://schemas.microsoft.com/office/drawing/2014/main" val="20000"/>
                    </a:ext>
                  </a:extLst>
                </a:gridCol>
                <a:gridCol w="1259600">
                  <a:extLst>
                    <a:ext uri="{9D8B030D-6E8A-4147-A177-3AD203B41FA5}">
                      <a16:colId xmlns:a16="http://schemas.microsoft.com/office/drawing/2014/main" val="20001"/>
                    </a:ext>
                  </a:extLst>
                </a:gridCol>
                <a:gridCol w="849500">
                  <a:extLst>
                    <a:ext uri="{9D8B030D-6E8A-4147-A177-3AD203B41FA5}">
                      <a16:colId xmlns:a16="http://schemas.microsoft.com/office/drawing/2014/main" val="20002"/>
                    </a:ext>
                  </a:extLst>
                </a:gridCol>
                <a:gridCol w="4838050">
                  <a:extLst>
                    <a:ext uri="{9D8B030D-6E8A-4147-A177-3AD203B41FA5}">
                      <a16:colId xmlns:a16="http://schemas.microsoft.com/office/drawing/2014/main" val="20003"/>
                    </a:ext>
                  </a:extLst>
                </a:gridCol>
              </a:tblGrid>
              <a:tr h="251950">
                <a:tc>
                  <a:txBody>
                    <a:bodyPr/>
                    <a:lstStyle/>
                    <a:p>
                      <a:pPr marL="160020" marR="160020" lvl="0" indent="0" algn="just" rtl="0">
                        <a:spcBef>
                          <a:spcPts val="0"/>
                        </a:spcBef>
                        <a:spcAft>
                          <a:spcPts val="0"/>
                        </a:spcAft>
                        <a:buNone/>
                      </a:pPr>
                      <a:r>
                        <a:rPr lang="zh-TW" sz="1800" u="none" strike="noStrike" cap="none"/>
                        <a:t>科目名稱</a:t>
                      </a:r>
                      <a:endParaRPr sz="1800" u="none" strike="noStrike" cap="none">
                        <a:latin typeface="Arial"/>
                        <a:ea typeface="Arial"/>
                        <a:cs typeface="Arial"/>
                        <a:sym typeface="Arial"/>
                      </a:endParaRPr>
                    </a:p>
                  </a:txBody>
                  <a:tcPr marL="68575" marR="68575" marT="0" marB="0" anchor="ctr"/>
                </a:tc>
                <a:tc>
                  <a:txBody>
                    <a:bodyPr/>
                    <a:lstStyle/>
                    <a:p>
                      <a:pPr marL="0" marR="0" lvl="0" indent="0" algn="just" rtl="0">
                        <a:spcBef>
                          <a:spcPts val="0"/>
                        </a:spcBef>
                        <a:spcAft>
                          <a:spcPts val="0"/>
                        </a:spcAft>
                        <a:buNone/>
                      </a:pPr>
                      <a:r>
                        <a:rPr lang="zh-TW" sz="1800" u="none" strike="noStrike" cap="none"/>
                        <a:t>學分數</a:t>
                      </a:r>
                      <a:endParaRPr sz="1800" u="none" strike="noStrike" cap="none">
                        <a:latin typeface="Arial"/>
                        <a:ea typeface="Arial"/>
                        <a:cs typeface="Arial"/>
                        <a:sym typeface="Arial"/>
                      </a:endParaRPr>
                    </a:p>
                  </a:txBody>
                  <a:tcPr marL="68575" marR="68575" marT="0" marB="0" anchor="ctr"/>
                </a:tc>
                <a:tc>
                  <a:txBody>
                    <a:bodyPr/>
                    <a:lstStyle/>
                    <a:p>
                      <a:pPr marL="0" marR="0" lvl="0" indent="0" algn="just" rtl="0">
                        <a:spcBef>
                          <a:spcPts val="0"/>
                        </a:spcBef>
                        <a:spcAft>
                          <a:spcPts val="0"/>
                        </a:spcAft>
                        <a:buNone/>
                      </a:pPr>
                      <a:r>
                        <a:rPr lang="zh-TW" sz="1800" u="none" strike="noStrike" cap="none"/>
                        <a:t>時數</a:t>
                      </a:r>
                      <a:endParaRPr sz="1800" u="none" strike="noStrike" cap="none">
                        <a:latin typeface="Arial"/>
                        <a:ea typeface="Arial"/>
                        <a:cs typeface="Arial"/>
                        <a:sym typeface="Arial"/>
                      </a:endParaRPr>
                    </a:p>
                  </a:txBody>
                  <a:tcPr marL="68575" marR="68575" marT="0" marB="0" anchor="ctr"/>
                </a:tc>
                <a:tc>
                  <a:txBody>
                    <a:bodyPr/>
                    <a:lstStyle/>
                    <a:p>
                      <a:pPr marL="236220" marR="251459" lvl="0" indent="0" algn="just" rtl="0">
                        <a:spcBef>
                          <a:spcPts val="0"/>
                        </a:spcBef>
                        <a:spcAft>
                          <a:spcPts val="0"/>
                        </a:spcAft>
                        <a:buNone/>
                      </a:pPr>
                      <a:r>
                        <a:rPr lang="zh-TW" sz="1800" u="none" strike="noStrike" cap="none"/>
                        <a:t>備註</a:t>
                      </a:r>
                      <a:endParaRPr sz="18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0"/>
                  </a:ext>
                </a:extLst>
              </a:tr>
              <a:tr h="2662600">
                <a:tc>
                  <a:txBody>
                    <a:bodyPr/>
                    <a:lstStyle/>
                    <a:p>
                      <a:pPr marL="0" marR="0" lvl="0" indent="0" algn="l" rtl="0">
                        <a:spcBef>
                          <a:spcPts val="0"/>
                        </a:spcBef>
                        <a:spcAft>
                          <a:spcPts val="0"/>
                        </a:spcAft>
                        <a:buNone/>
                      </a:pPr>
                      <a:r>
                        <a:rPr lang="zh-TW" sz="1800" u="none" strike="noStrike" cap="none"/>
                        <a:t>文學類課程或語言類課程</a:t>
                      </a:r>
                      <a:endParaRPr sz="18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1800" u="none" strike="noStrike" cap="none"/>
                        <a:t>6</a:t>
                      </a:r>
                      <a:endParaRPr sz="18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1800" u="none" strike="noStrike" cap="none"/>
                        <a:t>6</a:t>
                      </a:r>
                      <a:endParaRPr sz="1800" u="none" strike="noStrike" cap="none">
                        <a:latin typeface="Arial"/>
                        <a:ea typeface="Arial"/>
                        <a:cs typeface="Arial"/>
                        <a:sym typeface="Arial"/>
                      </a:endParaRPr>
                    </a:p>
                  </a:txBody>
                  <a:tcPr marL="68575" marR="68575" marT="0" marB="0" anchor="ctr"/>
                </a:tc>
                <a:tc>
                  <a:txBody>
                    <a:bodyPr/>
                    <a:lstStyle/>
                    <a:p>
                      <a:pPr marL="152400" marR="0" lvl="0" indent="-152400" algn="just" rtl="0">
                        <a:lnSpc>
                          <a:spcPct val="120000"/>
                        </a:lnSpc>
                        <a:spcBef>
                          <a:spcPts val="0"/>
                        </a:spcBef>
                        <a:spcAft>
                          <a:spcPts val="0"/>
                        </a:spcAft>
                        <a:buNone/>
                      </a:pPr>
                      <a:endParaRPr sz="1800" u="none" strike="noStrike" cap="none"/>
                    </a:p>
                    <a:p>
                      <a:pPr marL="152400" marR="0" lvl="0" indent="-152400" algn="just" rtl="0">
                        <a:lnSpc>
                          <a:spcPct val="120000"/>
                        </a:lnSpc>
                        <a:spcBef>
                          <a:spcPts val="600"/>
                        </a:spcBef>
                        <a:spcAft>
                          <a:spcPts val="0"/>
                        </a:spcAft>
                        <a:buNone/>
                      </a:pPr>
                      <a:r>
                        <a:rPr lang="zh-TW" sz="1800" u="none" strike="noStrike" cap="none"/>
                        <a:t>1.文學類課程：韓國名著選讀、韓國文學概論等。</a:t>
                      </a:r>
                      <a:endParaRPr/>
                    </a:p>
                    <a:p>
                      <a:pPr marL="152400" marR="0" lvl="0" indent="-152400" algn="just" rtl="0">
                        <a:lnSpc>
                          <a:spcPct val="120000"/>
                        </a:lnSpc>
                        <a:spcBef>
                          <a:spcPts val="600"/>
                        </a:spcBef>
                        <a:spcAft>
                          <a:spcPts val="0"/>
                        </a:spcAft>
                        <a:buNone/>
                      </a:pPr>
                      <a:r>
                        <a:rPr lang="zh-TW" sz="1800" u="none" strike="noStrike" cap="none"/>
                        <a:t>2.語學類課程：韓語語法、韓語發音、基本句型練習、韓國語學概論、進階韓語語法(一)、進階韓語語法(二)、進階韓文寫作(一)、進階韓文寫作(二)等。</a:t>
                      </a:r>
                      <a:endParaRPr/>
                    </a:p>
                    <a:p>
                      <a:pPr marL="152400" marR="0" lvl="0" indent="-152400" algn="just" rtl="0">
                        <a:lnSpc>
                          <a:spcPct val="120000"/>
                        </a:lnSpc>
                        <a:spcBef>
                          <a:spcPts val="600"/>
                        </a:spcBef>
                        <a:spcAft>
                          <a:spcPts val="0"/>
                        </a:spcAft>
                        <a:buNone/>
                      </a:pPr>
                      <a:r>
                        <a:rPr lang="zh-TW" sz="1800" u="none" strike="noStrike" cap="none"/>
                        <a:t>3.</a:t>
                      </a:r>
                      <a:r>
                        <a:rPr lang="zh-TW" sz="1800" u="sng" strike="noStrike" cap="none"/>
                        <a:t>由系課程委員</a:t>
                      </a:r>
                      <a:r>
                        <a:rPr lang="zh-TW" sz="1800" u="none" strike="noStrike" cap="none"/>
                        <a:t>口試後決定該修之科目。</a:t>
                      </a:r>
                      <a:endParaRPr sz="1800" u="none" strike="noStrike" cap="none">
                        <a:latin typeface="Arial"/>
                        <a:ea typeface="Arial"/>
                        <a:cs typeface="Arial"/>
                        <a:sym typeface="Arial"/>
                      </a:endParaRPr>
                    </a:p>
                  </a:txBody>
                  <a:tcPr marL="68575" marR="68575" marT="0" marB="0"/>
                </a:tc>
                <a:extLst>
                  <a:ext uri="{0D108BD9-81ED-4DB2-BD59-A6C34878D82A}">
                    <a16:rowId xmlns:a16="http://schemas.microsoft.com/office/drawing/2014/main" val="10001"/>
                  </a:ext>
                </a:extLst>
              </a:tr>
              <a:tr h="251950">
                <a:tc>
                  <a:txBody>
                    <a:bodyPr/>
                    <a:lstStyle/>
                    <a:p>
                      <a:pPr marL="0" marR="0" lvl="0" indent="0" algn="ctr" rtl="0">
                        <a:spcBef>
                          <a:spcPts val="0"/>
                        </a:spcBef>
                        <a:spcAft>
                          <a:spcPts val="0"/>
                        </a:spcAft>
                        <a:buNone/>
                      </a:pPr>
                      <a:r>
                        <a:rPr lang="zh-TW" sz="1800" u="none" strike="noStrike" cap="none"/>
                        <a:t>合        計</a:t>
                      </a:r>
                      <a:endParaRPr sz="18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1800" u="none" strike="noStrike" cap="none"/>
                        <a:t>6</a:t>
                      </a:r>
                      <a:endParaRPr sz="1800" u="none" strike="noStrike" cap="none">
                        <a:latin typeface="Arial"/>
                        <a:ea typeface="Arial"/>
                        <a:cs typeface="Arial"/>
                        <a:sym typeface="Arial"/>
                      </a:endParaRPr>
                    </a:p>
                  </a:txBody>
                  <a:tcPr marL="68575" marR="68575" marT="0" marB="0" anchor="ctr"/>
                </a:tc>
                <a:tc>
                  <a:txBody>
                    <a:bodyPr/>
                    <a:lstStyle/>
                    <a:p>
                      <a:pPr marL="0" marR="0" lvl="0" indent="0" algn="ctr" rtl="0">
                        <a:spcBef>
                          <a:spcPts val="0"/>
                        </a:spcBef>
                        <a:spcAft>
                          <a:spcPts val="0"/>
                        </a:spcAft>
                        <a:buNone/>
                      </a:pPr>
                      <a:r>
                        <a:rPr lang="zh-TW" sz="1800" u="none" strike="noStrike" cap="none"/>
                        <a:t>6</a:t>
                      </a:r>
                      <a:endParaRPr sz="1800" u="none" strike="noStrike" cap="none">
                        <a:latin typeface="Arial"/>
                        <a:ea typeface="Arial"/>
                        <a:cs typeface="Arial"/>
                        <a:sym typeface="Arial"/>
                      </a:endParaRPr>
                    </a:p>
                  </a:txBody>
                  <a:tcPr marL="68575" marR="68575" marT="0" marB="0" anchor="ctr"/>
                </a:tc>
                <a:tc>
                  <a:txBody>
                    <a:bodyPr/>
                    <a:lstStyle/>
                    <a:p>
                      <a:pPr marL="0" marR="0" lvl="0" indent="0" algn="l" rtl="0">
                        <a:spcBef>
                          <a:spcPts val="0"/>
                        </a:spcBef>
                        <a:spcAft>
                          <a:spcPts val="0"/>
                        </a:spcAft>
                        <a:buNone/>
                      </a:pPr>
                      <a:r>
                        <a:rPr lang="zh-TW" sz="1800" u="none" strike="noStrike" cap="none" dirty="0"/>
                        <a:t> </a:t>
                      </a:r>
                      <a:endParaRPr sz="1800" u="none" strike="noStrike" cap="none" dirty="0">
                        <a:latin typeface="Arial"/>
                        <a:ea typeface="Arial"/>
                        <a:cs typeface="Arial"/>
                        <a:sym typeface="Arial"/>
                      </a:endParaRPr>
                    </a:p>
                  </a:txBody>
                  <a:tcPr marL="68575" marR="68575"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5"/>
          <p:cNvSpPr txBox="1">
            <a:spLocks noGrp="1"/>
          </p:cNvSpPr>
          <p:nvPr>
            <p:ph type="title"/>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zh-TW"/>
              <a:t>畢業修業規定</a:t>
            </a:r>
            <a:endParaRPr/>
          </a:p>
        </p:txBody>
      </p:sp>
      <p:sp>
        <p:nvSpPr>
          <p:cNvPr id="170" name="Google Shape;170;p5"/>
          <p:cNvSpPr txBox="1">
            <a:spLocks noGrp="1"/>
          </p:cNvSpPr>
          <p:nvPr>
            <p:ph idx="1"/>
          </p:nvPr>
        </p:nvSpPr>
        <p:spPr>
          <a:xfrm>
            <a:off x="436728" y="1269999"/>
            <a:ext cx="9621671" cy="524309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440"/>
              <a:buNone/>
            </a:pPr>
            <a:r>
              <a:rPr lang="zh-TW" dirty="0"/>
              <a:t>碩士班學生除修畢應修科目及學分數（依學位審定表）外，需符合以下修業規定始得畢業：</a:t>
            </a:r>
            <a:endParaRPr dirty="0"/>
          </a:p>
          <a:p>
            <a:pPr marL="0" lvl="0" indent="0" algn="l" rtl="0">
              <a:spcBef>
                <a:spcPts val="1000"/>
              </a:spcBef>
              <a:spcAft>
                <a:spcPts val="0"/>
              </a:spcAft>
              <a:buSzPts val="1440"/>
              <a:buNone/>
            </a:pPr>
            <a:r>
              <a:rPr lang="zh-TW" dirty="0"/>
              <a:t>(一)   通過英文語文能力檢定標準，依本校「碩博士班研究生英文語文能力檢定標準實施辦法」辦理。本系碩士班學生英文語文能力檢定標準需達托福 500 分。</a:t>
            </a:r>
            <a:endParaRPr dirty="0"/>
          </a:p>
          <a:p>
            <a:pPr marL="0" lvl="0" indent="0" algn="l" rtl="0">
              <a:spcBef>
                <a:spcPts val="1000"/>
              </a:spcBef>
              <a:spcAft>
                <a:spcPts val="0"/>
              </a:spcAft>
              <a:buSzPts val="1440"/>
              <a:buNone/>
            </a:pPr>
            <a:r>
              <a:rPr lang="zh-TW" dirty="0"/>
              <a:t>(二)   在學期間發表學術文章一篇且學位論文考試及格並繳交完稿之論文，依本校「博碩士班學位論文考試辦法」辦理。</a:t>
            </a:r>
            <a:endParaRPr dirty="0"/>
          </a:p>
          <a:p>
            <a:pPr marL="0" lvl="0" indent="0" algn="l" rtl="0">
              <a:spcBef>
                <a:spcPts val="1000"/>
              </a:spcBef>
              <a:spcAft>
                <a:spcPts val="0"/>
              </a:spcAft>
              <a:buSzPts val="1440"/>
              <a:buNone/>
            </a:pPr>
            <a:r>
              <a:rPr lang="zh-TW" dirty="0"/>
              <a:t>(三) 通過以下核心能力檢核：</a:t>
            </a: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342900" lvl="0" indent="-251459" algn="l" rtl="0">
              <a:spcBef>
                <a:spcPts val="1000"/>
              </a:spcBef>
              <a:spcAft>
                <a:spcPts val="0"/>
              </a:spcAft>
              <a:buSzPts val="1440"/>
              <a:buNone/>
            </a:pPr>
            <a:endParaRPr dirty="0"/>
          </a:p>
          <a:p>
            <a:pPr marL="0" lvl="0" indent="0" algn="l" rtl="0">
              <a:spcBef>
                <a:spcPts val="1000"/>
              </a:spcBef>
              <a:spcAft>
                <a:spcPts val="0"/>
              </a:spcAft>
              <a:buSzPts val="1440"/>
              <a:buNone/>
            </a:pPr>
            <a:r>
              <a:rPr lang="en-US" altLang="zh-TW" dirty="0" smtClean="0"/>
              <a:t>(</a:t>
            </a:r>
            <a:r>
              <a:rPr lang="zh-TW" dirty="0" smtClean="0"/>
              <a:t>四</a:t>
            </a:r>
            <a:r>
              <a:rPr lang="en-US" altLang="zh-TW" dirty="0" smtClean="0"/>
              <a:t>)</a:t>
            </a:r>
            <a:r>
              <a:rPr lang="zh-TW" dirty="0" smtClean="0"/>
              <a:t>、</a:t>
            </a:r>
            <a:r>
              <a:rPr lang="zh-TW" dirty="0"/>
              <a:t>本修業規定經系務會議、院務會議、教務會議審議通過後實施，修正時亦同。</a:t>
            </a:r>
            <a:endParaRPr dirty="0"/>
          </a:p>
          <a:p>
            <a:pPr marL="342900" lvl="0" indent="-251459" algn="l" rtl="0">
              <a:spcBef>
                <a:spcPts val="1000"/>
              </a:spcBef>
              <a:spcAft>
                <a:spcPts val="0"/>
              </a:spcAft>
              <a:buSzPts val="1440"/>
              <a:buNone/>
            </a:pPr>
            <a:endParaRPr dirty="0"/>
          </a:p>
        </p:txBody>
      </p:sp>
      <p:sp>
        <p:nvSpPr>
          <p:cNvPr id="171" name="Google Shape;171;p5"/>
          <p:cNvSpPr/>
          <p:nvPr/>
        </p:nvSpPr>
        <p:spPr>
          <a:xfrm>
            <a:off x="436729" y="2516495"/>
            <a:ext cx="7541570" cy="3693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172" name="Google Shape;172;p5"/>
          <p:cNvPicPr preferRelativeResize="0"/>
          <p:nvPr/>
        </p:nvPicPr>
        <p:blipFill rotWithShape="1">
          <a:blip r:embed="rId3">
            <a:alphaModFix/>
          </a:blip>
          <a:srcRect/>
          <a:stretch/>
        </p:blipFill>
        <p:spPr>
          <a:xfrm>
            <a:off x="677334" y="3679147"/>
            <a:ext cx="6473274" cy="1770677"/>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6"/>
          <p:cNvSpPr txBox="1">
            <a:spLocks noGrp="1"/>
          </p:cNvSpPr>
          <p:nvPr>
            <p:ph idx="1"/>
          </p:nvPr>
        </p:nvSpPr>
        <p:spPr>
          <a:xfrm>
            <a:off x="395785" y="655093"/>
            <a:ext cx="9360863" cy="5386269"/>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spcBef>
                <a:spcPts val="0"/>
              </a:spcBef>
              <a:spcAft>
                <a:spcPts val="0"/>
              </a:spcAft>
              <a:buSzPct val="80000"/>
              <a:buNone/>
            </a:pPr>
            <a:r>
              <a:rPr lang="zh-TW" sz="2900" u="sng" dirty="0">
                <a:solidFill>
                  <a:schemeClr val="hlink"/>
                </a:solidFill>
                <a:hlinkClick r:id="rId3"/>
              </a:rPr>
              <a:t>英文能力檢定標準表</a:t>
            </a:r>
            <a:endParaRPr sz="2900" dirty="0"/>
          </a:p>
          <a:p>
            <a:pPr marL="342900" lvl="0" indent="-250850" algn="l" rtl="0">
              <a:spcBef>
                <a:spcPts val="1000"/>
              </a:spcBef>
              <a:spcAft>
                <a:spcPts val="0"/>
              </a:spcAft>
              <a:buSzPct val="80000"/>
              <a:buNone/>
            </a:pPr>
            <a:endParaRPr sz="2900" dirty="0"/>
          </a:p>
          <a:p>
            <a:pPr marL="0" lvl="0" indent="0" algn="l" rtl="0">
              <a:spcBef>
                <a:spcPts val="1000"/>
              </a:spcBef>
              <a:spcAft>
                <a:spcPts val="0"/>
              </a:spcAft>
              <a:buSzPct val="80000"/>
              <a:buNone/>
            </a:pPr>
            <a:r>
              <a:rPr lang="zh-TW" sz="2900" dirty="0"/>
              <a:t>第三條 本校博碩士班研究生得依前條規定參加校外英文語文能力檢定達標準，或符合下</a:t>
            </a:r>
            <a:endParaRPr dirty="0"/>
          </a:p>
          <a:p>
            <a:pPr marL="0" lvl="0" indent="0" algn="l" rtl="0">
              <a:spcBef>
                <a:spcPts val="1000"/>
              </a:spcBef>
              <a:spcAft>
                <a:spcPts val="0"/>
              </a:spcAft>
              <a:buSzPct val="80000"/>
              <a:buNone/>
            </a:pPr>
            <a:r>
              <a:rPr lang="zh-TW" sz="2900" dirty="0"/>
              <a:t>列配套措施規範其中之一，始通過英文檢定：</a:t>
            </a:r>
            <a:endParaRPr dirty="0"/>
          </a:p>
          <a:p>
            <a:pPr marL="0" lvl="0" indent="0" algn="l" rtl="0">
              <a:spcBef>
                <a:spcPts val="1000"/>
              </a:spcBef>
              <a:spcAft>
                <a:spcPts val="0"/>
              </a:spcAft>
              <a:buSzPct val="80000"/>
              <a:buNone/>
            </a:pPr>
            <a:r>
              <a:rPr lang="zh-TW" sz="2900" dirty="0"/>
              <a:t>一、 研究生修習研究所英文一學年及格者。</a:t>
            </a:r>
            <a:endParaRPr dirty="0"/>
          </a:p>
          <a:p>
            <a:pPr marL="0" lvl="0" indent="0" algn="l" rtl="0">
              <a:spcBef>
                <a:spcPts val="1000"/>
              </a:spcBef>
              <a:spcAft>
                <a:spcPts val="0"/>
              </a:spcAft>
              <a:buSzPct val="80000"/>
              <a:buNone/>
            </a:pPr>
            <a:r>
              <a:rPr lang="zh-TW" sz="2900" dirty="0"/>
              <a:t>二、 自行進修並參加本校舉行程度相當於前條標準之「校內英檢會考」，成績</a:t>
            </a:r>
            <a:endParaRPr dirty="0"/>
          </a:p>
          <a:p>
            <a:pPr marL="0" lvl="0" indent="0" algn="l" rtl="0">
              <a:spcBef>
                <a:spcPts val="1000"/>
              </a:spcBef>
              <a:spcAft>
                <a:spcPts val="0"/>
              </a:spcAft>
              <a:buSzPct val="80000"/>
              <a:buNone/>
            </a:pPr>
            <a:r>
              <a:rPr lang="zh-TW" sz="2900" dirty="0"/>
              <a:t>通過者。</a:t>
            </a:r>
            <a:endParaRPr dirty="0"/>
          </a:p>
          <a:p>
            <a:pPr marL="0" lvl="0" indent="0" algn="l" rtl="0">
              <a:spcBef>
                <a:spcPts val="1000"/>
              </a:spcBef>
              <a:spcAft>
                <a:spcPts val="0"/>
              </a:spcAft>
              <a:buSzPct val="80000"/>
              <a:buNone/>
            </a:pPr>
            <a:r>
              <a:rPr lang="zh-TW" sz="2900" dirty="0"/>
              <a:t>學生報名「校內英檢會考」須付費。</a:t>
            </a:r>
            <a:endParaRPr dirty="0"/>
          </a:p>
          <a:p>
            <a:pPr marL="0" lvl="0" indent="0" algn="l" rtl="0">
              <a:spcBef>
                <a:spcPts val="1000"/>
              </a:spcBef>
              <a:spcAft>
                <a:spcPts val="0"/>
              </a:spcAft>
              <a:buSzPct val="80000"/>
              <a:buNone/>
            </a:pPr>
            <a:r>
              <a:rPr lang="zh-TW" sz="2900" dirty="0"/>
              <a:t>三、修習本校開設之「密集英語：聽說」、「密集英語：讀寫」或全英語授課</a:t>
            </a:r>
            <a:endParaRPr dirty="0"/>
          </a:p>
          <a:p>
            <a:pPr marL="0" lvl="0" indent="0" algn="l" rtl="0">
              <a:spcBef>
                <a:spcPts val="1000"/>
              </a:spcBef>
              <a:spcAft>
                <a:spcPts val="0"/>
              </a:spcAft>
              <a:buSzPct val="80000"/>
              <a:buNone/>
            </a:pPr>
            <a:r>
              <a:rPr lang="zh-TW" sz="2900" dirty="0"/>
              <a:t>課程成績及格達四學分者。</a:t>
            </a:r>
            <a:endParaRPr dirty="0"/>
          </a:p>
          <a:p>
            <a:pPr marL="0" lvl="0" indent="0" algn="l" rtl="0">
              <a:spcBef>
                <a:spcPts val="1000"/>
              </a:spcBef>
              <a:spcAft>
                <a:spcPts val="0"/>
              </a:spcAft>
              <a:buSzPct val="80000"/>
              <a:buNone/>
            </a:pPr>
            <a:r>
              <a:rPr lang="zh-TW" sz="2900" dirty="0"/>
              <a:t>修習密集英語課程不計入每學期可選課學分總數，該學分不計入畢業學</a:t>
            </a:r>
            <a:endParaRPr dirty="0"/>
          </a:p>
          <a:p>
            <a:pPr marL="0" lvl="0" indent="0" algn="l" rtl="0">
              <a:spcBef>
                <a:spcPts val="1000"/>
              </a:spcBef>
              <a:spcAft>
                <a:spcPts val="0"/>
              </a:spcAft>
              <a:buSzPct val="80000"/>
              <a:buNone/>
            </a:pPr>
            <a:r>
              <a:rPr lang="zh-TW" sz="2900" dirty="0"/>
              <a:t>分，且修習前述課程須付費。</a:t>
            </a:r>
            <a:endParaRPr dirty="0"/>
          </a:p>
          <a:p>
            <a:pPr marL="0" lvl="0" indent="0" algn="l" rtl="0">
              <a:spcBef>
                <a:spcPts val="1000"/>
              </a:spcBef>
              <a:spcAft>
                <a:spcPts val="0"/>
              </a:spcAft>
              <a:buSzPct val="80000"/>
              <a:buNone/>
            </a:pPr>
            <a:r>
              <a:rPr lang="zh-TW" sz="2900" dirty="0"/>
              <a:t>四、 研究生學習「電腦輔助教學系統——英語精修數位學習」完成Level 1-4課</a:t>
            </a:r>
            <a:endParaRPr dirty="0"/>
          </a:p>
          <a:p>
            <a:pPr marL="0" lvl="0" indent="0" algn="l" rtl="0">
              <a:spcBef>
                <a:spcPts val="1000"/>
              </a:spcBef>
              <a:spcAft>
                <a:spcPts val="0"/>
              </a:spcAft>
              <a:buSzPct val="80000"/>
              <a:buNone/>
            </a:pPr>
            <a:r>
              <a:rPr lang="zh-TW" sz="2900" dirty="0"/>
              <a:t>程，且經TOEIC擬真測驗及格者，即可通過「密集英語：聽說」二學分。</a:t>
            </a:r>
            <a:r>
              <a:rPr lang="zh-TW" dirty="0"/>
              <a:t/>
            </a:r>
            <a:br>
              <a:rPr lang="zh-TW" dirty="0"/>
            </a:br>
            <a:endParaRP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7"/>
          <p:cNvSpPr txBox="1">
            <a:spLocks noGrp="1"/>
          </p:cNvSpPr>
          <p:nvPr>
            <p:ph type="title"/>
          </p:nvPr>
        </p:nvSpPr>
        <p:spPr>
          <a:xfrm>
            <a:off x="677334" y="110836"/>
            <a:ext cx="8596668" cy="595746"/>
          </a:xfrm>
          <a:prstGeom prst="rect">
            <a:avLst/>
          </a:prstGeom>
          <a:noFill/>
          <a:ln>
            <a:noFill/>
          </a:ln>
        </p:spPr>
        <p:txBody>
          <a:bodyPr spcFirstLastPara="1" wrap="square" lIns="91425" tIns="45700" rIns="91425" bIns="45700" anchor="t" anchorCtr="0">
            <a:normAutofit fontScale="90000"/>
          </a:bodyPr>
          <a:lstStyle/>
          <a:p>
            <a:pPr marL="0" lvl="0" indent="0" algn="ctr" rtl="0">
              <a:spcBef>
                <a:spcPts val="0"/>
              </a:spcBef>
              <a:spcAft>
                <a:spcPts val="0"/>
              </a:spcAft>
              <a:buClr>
                <a:schemeClr val="accent1"/>
              </a:buClr>
              <a:buSzPct val="100000"/>
              <a:buFont typeface="Trebuchet MS"/>
              <a:buNone/>
            </a:pPr>
            <a:r>
              <a:rPr lang="zh-TW"/>
              <a:t>學術倫理</a:t>
            </a:r>
            <a:endParaRPr/>
          </a:p>
        </p:txBody>
      </p:sp>
      <p:sp>
        <p:nvSpPr>
          <p:cNvPr id="183" name="Google Shape;183;p7"/>
          <p:cNvSpPr txBox="1">
            <a:spLocks noGrp="1"/>
          </p:cNvSpPr>
          <p:nvPr>
            <p:ph idx="1"/>
          </p:nvPr>
        </p:nvSpPr>
        <p:spPr>
          <a:xfrm>
            <a:off x="275552" y="678872"/>
            <a:ext cx="8998450" cy="4871696"/>
          </a:xfrm>
          <a:prstGeom prst="rect">
            <a:avLst/>
          </a:prstGeom>
          <a:noFill/>
          <a:ln>
            <a:noFill/>
          </a:ln>
        </p:spPr>
        <p:txBody>
          <a:bodyPr spcFirstLastPara="1" wrap="square" lIns="91425" tIns="45700" rIns="91425" bIns="45700" anchor="t" anchorCtr="0">
            <a:noAutofit/>
          </a:bodyPr>
          <a:lstStyle/>
          <a:p>
            <a:pPr marL="342900" lvl="0" indent="-251459" algn="l" rtl="0">
              <a:lnSpc>
                <a:spcPct val="61111"/>
              </a:lnSpc>
              <a:spcBef>
                <a:spcPts val="0"/>
              </a:spcBef>
              <a:spcAft>
                <a:spcPts val="0"/>
              </a:spcAft>
              <a:buSzPts val="1440"/>
              <a:buNone/>
            </a:pPr>
            <a:endParaRPr dirty="0"/>
          </a:p>
          <a:p>
            <a:pPr marL="342900" lvl="0" indent="-251459" algn="l" rtl="0">
              <a:lnSpc>
                <a:spcPct val="61111"/>
              </a:lnSpc>
              <a:spcBef>
                <a:spcPts val="1000"/>
              </a:spcBef>
              <a:spcAft>
                <a:spcPts val="0"/>
              </a:spcAft>
              <a:buSzPts val="1440"/>
              <a:buNone/>
            </a:pPr>
            <a:endParaRPr dirty="0"/>
          </a:p>
          <a:p>
            <a:pPr marL="0" lvl="0" indent="0" algn="l" rtl="0">
              <a:lnSpc>
                <a:spcPct val="61111"/>
              </a:lnSpc>
              <a:spcBef>
                <a:spcPts val="1000"/>
              </a:spcBef>
              <a:spcAft>
                <a:spcPts val="0"/>
              </a:spcAft>
              <a:buSzPts val="1440"/>
              <a:buNone/>
            </a:pPr>
            <a:r>
              <a:rPr lang="zh-TW" dirty="0"/>
              <a:t>學術倫理教育課程</a:t>
            </a:r>
            <a:endParaRPr dirty="0"/>
          </a:p>
          <a:p>
            <a:pPr marL="0" lvl="0" indent="0" algn="l" rtl="0">
              <a:lnSpc>
                <a:spcPct val="61111"/>
              </a:lnSpc>
              <a:spcBef>
                <a:spcPts val="1000"/>
              </a:spcBef>
              <a:spcAft>
                <a:spcPts val="0"/>
              </a:spcAft>
              <a:buSzPts val="1440"/>
              <a:buNone/>
            </a:pPr>
            <a:r>
              <a:rPr lang="zh-TW" dirty="0"/>
              <a:t>◎目的：為使本校學生具備從事研究工作所需的正確學術倫理認知與態度，特訂定「中</a:t>
            </a:r>
            <a:endParaRPr dirty="0"/>
          </a:p>
          <a:p>
            <a:pPr marL="0" lvl="0" indent="0" algn="l" rtl="0">
              <a:lnSpc>
                <a:spcPct val="61111"/>
              </a:lnSpc>
              <a:spcBef>
                <a:spcPts val="1000"/>
              </a:spcBef>
              <a:spcAft>
                <a:spcPts val="0"/>
              </a:spcAft>
              <a:buSzPts val="1440"/>
              <a:buNone/>
            </a:pPr>
            <a:r>
              <a:rPr lang="zh-TW" dirty="0"/>
              <a:t>國文化大學學術倫理教育課程實施要點」。</a:t>
            </a:r>
            <a:endParaRPr dirty="0"/>
          </a:p>
          <a:p>
            <a:pPr marL="0" lvl="0" indent="0" algn="l" rtl="0">
              <a:lnSpc>
                <a:spcPct val="61111"/>
              </a:lnSpc>
              <a:spcBef>
                <a:spcPts val="1000"/>
              </a:spcBef>
              <a:spcAft>
                <a:spcPts val="0"/>
              </a:spcAft>
              <a:buSzPts val="1440"/>
              <a:buNone/>
            </a:pPr>
            <a:r>
              <a:rPr lang="zh-TW" dirty="0"/>
              <a:t>◎自106學年度起入學之碩博士班學生須通過線上課程測驗達及格標準，於申請學位論文</a:t>
            </a:r>
            <a:endParaRPr dirty="0"/>
          </a:p>
          <a:p>
            <a:pPr marL="0" lvl="0" indent="0" algn="l" rtl="0">
              <a:lnSpc>
                <a:spcPct val="61111"/>
              </a:lnSpc>
              <a:spcBef>
                <a:spcPts val="1000"/>
              </a:spcBef>
              <a:spcAft>
                <a:spcPts val="0"/>
              </a:spcAft>
              <a:buSzPts val="1440"/>
              <a:buNone/>
            </a:pPr>
            <a:r>
              <a:rPr lang="zh-TW" dirty="0"/>
              <a:t>考試</a:t>
            </a:r>
            <a:endParaRPr dirty="0"/>
          </a:p>
          <a:p>
            <a:pPr marL="0" lvl="0" indent="0" algn="l" rtl="0">
              <a:lnSpc>
                <a:spcPct val="61111"/>
              </a:lnSpc>
              <a:spcBef>
                <a:spcPts val="1000"/>
              </a:spcBef>
              <a:spcAft>
                <a:spcPts val="0"/>
              </a:spcAft>
              <a:buSzPts val="1440"/>
              <a:buNone/>
            </a:pPr>
            <a:r>
              <a:rPr lang="zh-TW" dirty="0"/>
              <a:t>時須檢附修課證明。</a:t>
            </a:r>
            <a:endParaRPr dirty="0"/>
          </a:p>
          <a:p>
            <a:pPr marL="0" lvl="0" indent="0" algn="l" rtl="0">
              <a:lnSpc>
                <a:spcPct val="61111"/>
              </a:lnSpc>
              <a:spcBef>
                <a:spcPts val="1000"/>
              </a:spcBef>
              <a:spcAft>
                <a:spcPts val="0"/>
              </a:spcAft>
              <a:buSzPts val="1440"/>
              <a:buNone/>
            </a:pPr>
            <a:r>
              <a:rPr lang="zh-TW" dirty="0"/>
              <a:t>◎法規：</a:t>
            </a:r>
            <a:endParaRPr dirty="0"/>
          </a:p>
          <a:p>
            <a:pPr marL="0" lvl="0" indent="0" algn="l" rtl="0">
              <a:lnSpc>
                <a:spcPct val="61111"/>
              </a:lnSpc>
              <a:spcBef>
                <a:spcPts val="1000"/>
              </a:spcBef>
              <a:spcAft>
                <a:spcPts val="0"/>
              </a:spcAft>
              <a:buSzPts val="1440"/>
              <a:buNone/>
            </a:pPr>
            <a:r>
              <a:rPr lang="zh-TW" u="sng" dirty="0">
                <a:solidFill>
                  <a:schemeClr val="hlink"/>
                </a:solidFill>
                <a:hlinkClick r:id="rId3"/>
              </a:rPr>
              <a:t>本校學術倫理教育課程實施要點</a:t>
            </a:r>
            <a:endParaRPr dirty="0"/>
          </a:p>
          <a:p>
            <a:pPr marL="0" lvl="0" indent="0" algn="l" rtl="0">
              <a:lnSpc>
                <a:spcPct val="61111"/>
              </a:lnSpc>
              <a:spcBef>
                <a:spcPts val="1000"/>
              </a:spcBef>
              <a:spcAft>
                <a:spcPts val="0"/>
              </a:spcAft>
              <a:buSzPts val="1440"/>
              <a:buNone/>
            </a:pPr>
            <a:r>
              <a:rPr lang="zh-TW" u="sng" dirty="0">
                <a:solidFill>
                  <a:schemeClr val="hlink"/>
                </a:solidFill>
                <a:hlinkClick r:id="rId4"/>
              </a:rPr>
              <a:t>本校博、碩士學位論文抄襲處理原則</a:t>
            </a:r>
            <a:endParaRPr dirty="0"/>
          </a:p>
          <a:p>
            <a:pPr marL="0" lvl="0" indent="0" algn="l" rtl="0">
              <a:lnSpc>
                <a:spcPct val="50000"/>
              </a:lnSpc>
              <a:spcBef>
                <a:spcPts val="1000"/>
              </a:spcBef>
              <a:spcAft>
                <a:spcPts val="0"/>
              </a:spcAft>
              <a:buSzPts val="1440"/>
              <a:buNone/>
            </a:pPr>
            <a:endParaRPr dirty="0"/>
          </a:p>
          <a:p>
            <a:pPr marL="0" lvl="0" indent="0" algn="l" rtl="0">
              <a:lnSpc>
                <a:spcPct val="50000"/>
              </a:lnSpc>
              <a:spcBef>
                <a:spcPts val="1000"/>
              </a:spcBef>
              <a:spcAft>
                <a:spcPts val="0"/>
              </a:spcAft>
              <a:buSzPts val="1440"/>
              <a:buNone/>
            </a:pPr>
            <a:r>
              <a:rPr lang="zh-TW" dirty="0"/>
              <a:t>詳情請點此網址： </a:t>
            </a:r>
            <a:r>
              <a:rPr lang="zh-TW" u="sng" dirty="0">
                <a:solidFill>
                  <a:schemeClr val="hlink"/>
                </a:solidFill>
                <a:hlinkClick r:id="rId5"/>
              </a:rPr>
              <a:t>https://reg.pccu.edu.tw/files/11-1004-9077.php?Lang=zh-tw</a:t>
            </a:r>
            <a:endParaRPr dirty="0"/>
          </a:p>
          <a:p>
            <a:pPr marL="0" lvl="0" indent="0" algn="l" rtl="0">
              <a:lnSpc>
                <a:spcPct val="52941"/>
              </a:lnSpc>
              <a:spcBef>
                <a:spcPts val="1000"/>
              </a:spcBef>
              <a:spcAft>
                <a:spcPts val="0"/>
              </a:spcAft>
              <a:buSzPts val="1360"/>
              <a:buNone/>
            </a:pPr>
            <a:endParaRPr sz="17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a:t>TEAMS </a:t>
            </a:r>
            <a:r>
              <a:rPr lang="zh-TW" altLang="en-US" dirty="0"/>
              <a:t>操作</a:t>
            </a:r>
          </a:p>
        </p:txBody>
      </p:sp>
      <p:sp>
        <p:nvSpPr>
          <p:cNvPr id="3" name="內容版面配置區 2"/>
          <p:cNvSpPr>
            <a:spLocks noGrp="1"/>
          </p:cNvSpPr>
          <p:nvPr>
            <p:ph idx="1"/>
          </p:nvPr>
        </p:nvSpPr>
        <p:spPr/>
        <p:txBody>
          <a:bodyPr/>
          <a:lstStyle/>
          <a:p>
            <a:r>
              <a:rPr lang="en-US" altLang="zh-TW" dirty="0">
                <a:hlinkClick r:id="rId2"/>
              </a:rPr>
              <a:t>https://docs.google.com/presentation/d/1xA9SkwDlAvbn9c6ePjyUVh0l6n_BrBFFTzAHLOVf1y8/edit?usp=sharing</a:t>
            </a:r>
            <a:endParaRPr lang="zh-TW" altLang="en-US" dirty="0"/>
          </a:p>
        </p:txBody>
      </p:sp>
    </p:spTree>
    <p:extLst>
      <p:ext uri="{BB962C8B-B14F-4D97-AF65-F5344CB8AC3E}">
        <p14:creationId xmlns:p14="http://schemas.microsoft.com/office/powerpoint/2010/main" val="2988992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110</a:t>
            </a:r>
            <a:r>
              <a:rPr lang="zh-TW" altLang="en-US" dirty="0"/>
              <a:t>學年度第</a:t>
            </a:r>
            <a:r>
              <a:rPr lang="en-US" altLang="zh-TW" dirty="0"/>
              <a:t>1</a:t>
            </a:r>
            <a:r>
              <a:rPr lang="zh-TW" altLang="en-US" dirty="0"/>
              <a:t>學期碩博士班新生註冊通知</a:t>
            </a:r>
          </a:p>
        </p:txBody>
      </p:sp>
      <p:sp>
        <p:nvSpPr>
          <p:cNvPr id="3" name="內容版面配置區 2"/>
          <p:cNvSpPr>
            <a:spLocks noGrp="1"/>
          </p:cNvSpPr>
          <p:nvPr>
            <p:ph idx="1"/>
          </p:nvPr>
        </p:nvSpPr>
        <p:spPr/>
        <p:txBody>
          <a:bodyPr/>
          <a:lstStyle/>
          <a:p>
            <a:endParaRPr lang="zh-TW" altLang="en-US" dirty="0"/>
          </a:p>
          <a:p>
            <a:pPr marL="0" indent="0">
              <a:buNone/>
            </a:pPr>
            <a:r>
              <a:rPr lang="en-US" altLang="zh-TW" dirty="0" smtClean="0">
                <a:hlinkClick r:id="rId2"/>
              </a:rPr>
              <a:t>https</a:t>
            </a:r>
            <a:r>
              <a:rPr lang="en-US" altLang="zh-TW" dirty="0">
                <a:hlinkClick r:id="rId2"/>
              </a:rPr>
              <a:t>://</a:t>
            </a:r>
            <a:r>
              <a:rPr lang="en-US" altLang="zh-TW" dirty="0" smtClean="0">
                <a:hlinkClick r:id="rId2"/>
              </a:rPr>
              <a:t>drive.google.com/file/d/17uQQKfgLokCO4NXfehKoL7ujcOw57E4a/view?usp=sharing</a:t>
            </a:r>
            <a:endParaRPr lang="en-US" altLang="zh-TW" dirty="0" smtClean="0"/>
          </a:p>
          <a:p>
            <a:endParaRPr lang="zh-TW" altLang="en-US" dirty="0"/>
          </a:p>
        </p:txBody>
      </p:sp>
    </p:spTree>
    <p:extLst>
      <p:ext uri="{BB962C8B-B14F-4D97-AF65-F5344CB8AC3E}">
        <p14:creationId xmlns:p14="http://schemas.microsoft.com/office/powerpoint/2010/main" val="3421474099"/>
      </p:ext>
    </p:extLst>
  </p:cSld>
  <p:clrMapOvr>
    <a:masterClrMapping/>
  </p:clrMapOvr>
</p:sld>
</file>

<file path=ppt/theme/theme1.xml><?xml version="1.0" encoding="utf-8"?>
<a:theme xmlns:a="http://schemas.openxmlformats.org/drawingml/2006/main" name="多面向">
  <a:themeElements>
    <a:clrScheme name="紅橙色">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45</TotalTime>
  <Words>926</Words>
  <Application>Microsoft Office PowerPoint</Application>
  <PresentationFormat>寬螢幕</PresentationFormat>
  <Paragraphs>119</Paragraphs>
  <Slides>12</Slides>
  <Notes>9</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微軟正黑體</vt:lpstr>
      <vt:lpstr>Amiri</vt:lpstr>
      <vt:lpstr>Arial</vt:lpstr>
      <vt:lpstr>Trebuchet MS</vt:lpstr>
      <vt:lpstr>Wingdings 3</vt:lpstr>
      <vt:lpstr>多面向</vt:lpstr>
      <vt:lpstr>110學年度第一學期碩士班新生座談會</vt:lpstr>
      <vt:lpstr>碩士學位的門檻相關文件如下：</vt:lpstr>
      <vt:lpstr>中國文化大學碩士班學位審定表</vt:lpstr>
      <vt:lpstr>中國文化大學碩士班學位審定表-2</vt:lpstr>
      <vt:lpstr>畢業修業規定</vt:lpstr>
      <vt:lpstr>PowerPoint 簡報</vt:lpstr>
      <vt:lpstr>學術倫理</vt:lpstr>
      <vt:lpstr>TEAMS 操作</vt:lpstr>
      <vt:lpstr>110學年度第1學期碩博士班新生註冊通知</vt:lpstr>
      <vt:lpstr>PowerPoint 簡報</vt:lpstr>
      <vt:lpstr>韓文系碩士班聯絡資訊</vt:lpstr>
      <vt:lpstr>感謝聆聽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110學年度第一學期碩士班新生座談會</dc:title>
  <dc:creator>first</dc:creator>
  <cp:lastModifiedBy>刁義芳</cp:lastModifiedBy>
  <cp:revision>5</cp:revision>
  <dcterms:created xsi:type="dcterms:W3CDTF">2020-08-06T03:35:02Z</dcterms:created>
  <dcterms:modified xsi:type="dcterms:W3CDTF">2021-08-30T07:12:26Z</dcterms:modified>
</cp:coreProperties>
</file>